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f48b4b7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23f48b4b769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f48b4b76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3f48b4b769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f48b4b76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3f48b4b769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f48b4b76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3f48b4b769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f48b4b76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3f48b4b769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f48b4b76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3f48b4b769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f48b4b769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f48b4b76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4"/>
          <p:cNvGrpSpPr/>
          <p:nvPr/>
        </p:nvGrpSpPr>
        <p:grpSpPr>
          <a:xfrm>
            <a:off x="520858" y="474800"/>
            <a:ext cx="7127113" cy="3530056"/>
            <a:chOff x="694478" y="633067"/>
            <a:chExt cx="9502817" cy="4706742"/>
          </a:xfrm>
        </p:grpSpPr>
        <p:pic>
          <p:nvPicPr>
            <p:cNvPr id="57" name="Google Shape;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481" y="633067"/>
              <a:ext cx="9502814" cy="4706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14"/>
            <p:cNvSpPr/>
            <p:nvPr/>
          </p:nvSpPr>
          <p:spPr>
            <a:xfrm>
              <a:off x="694478" y="5306991"/>
              <a:ext cx="9502800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154" y="458876"/>
            <a:ext cx="1771204" cy="5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808715" y="623455"/>
            <a:ext cx="68394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08715" y="3272743"/>
            <a:ext cx="68394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одзаголовок и объект">
  <p:cSld name="Заголовок, подзаголовок и объект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19086" y="1333569"/>
            <a:ext cx="83976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419086" y="889484"/>
            <a:ext cx="8397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заголовок и Сравнение">
  <p:cSld name="Подзаголовок и Сравнение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205221" y="4825538"/>
            <a:ext cx="4743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19086" y="1327998"/>
            <a:ext cx="41310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681424" y="1327998"/>
            <a:ext cx="41310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body"/>
          </p:nvPr>
        </p:nvSpPr>
        <p:spPr>
          <a:xfrm>
            <a:off x="419086" y="889484"/>
            <a:ext cx="8397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>
                <a:solidFill>
                  <a:srgbClr val="F1BE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слайд пустой">
  <p:cSld name="Закрывающий слайд пустой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8843" l="0" r="0" t="16272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1558" y="1572438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95" y="1531938"/>
            <a:ext cx="3532790" cy="10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5887427" y="1891889"/>
            <a:ext cx="2286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do.bmstu.ru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 flipH="1">
            <a:off x="8034280" y="1572438"/>
            <a:ext cx="97688" cy="999182"/>
          </a:xfrm>
          <a:custGeom>
            <a:rect b="b" l="l" r="r" t="t"/>
            <a:pathLst>
              <a:path extrusionOk="0" h="424732" w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текст и объект">
  <p:cSld name="Заголовок, текст и объект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887390" y="975947"/>
            <a:ext cx="50514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205221" y="975947"/>
            <a:ext cx="35880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205221" y="910244"/>
            <a:ext cx="3526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887390" y="233795"/>
            <a:ext cx="50514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/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▪"/>
              <a:defRPr sz="1100"/>
            </a:lvl5pPr>
            <a:lvl6pPr indent="-2984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205221" y="1543050"/>
            <a:ext cx="3526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241589" y="897775"/>
            <a:ext cx="3337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Open San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2"/>
          <p:cNvSpPr/>
          <p:nvPr>
            <p:ph idx="2" type="pic"/>
          </p:nvPr>
        </p:nvSpPr>
        <p:spPr>
          <a:xfrm>
            <a:off x="3965322" y="178882"/>
            <a:ext cx="4937100" cy="4220700"/>
          </a:xfrm>
          <a:prstGeom prst="rect">
            <a:avLst/>
          </a:prstGeom>
          <a:noFill/>
          <a:ln>
            <a:noFill/>
          </a:ln>
          <a:effectLst>
            <a:outerShdw blurRad="190500" algn="ctr" dir="2700000" dist="228600">
              <a:srgbClr val="000000">
                <a:alpha val="29409"/>
              </a:srgbClr>
            </a:outerShdw>
          </a:effectLst>
        </p:spPr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241589" y="1543050"/>
            <a:ext cx="3337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794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▪"/>
              <a:defRPr sz="800"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205221" y="4825538"/>
            <a:ext cx="4278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5424" y="334513"/>
            <a:ext cx="1771204" cy="5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5425" y="976333"/>
            <a:ext cx="85131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501215" y="4770605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ctrTitle"/>
          </p:nvPr>
        </p:nvSpPr>
        <p:spPr>
          <a:xfrm>
            <a:off x="808715" y="623455"/>
            <a:ext cx="68394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17780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r>
              <a:rPr lang="ru"/>
              <a:t>Прогнозирование конечных свойств новых материалов (композиционных материалов).</a:t>
            </a:r>
            <a:endParaRPr/>
          </a:p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808715" y="3272743"/>
            <a:ext cx="6839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r>
              <a:rPr lang="ru"/>
              <a:t>Нагоркина Александра Валерьевна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4"/>
          <p:cNvGrpSpPr/>
          <p:nvPr/>
        </p:nvGrpSpPr>
        <p:grpSpPr>
          <a:xfrm>
            <a:off x="2375864" y="351970"/>
            <a:ext cx="2876405" cy="499500"/>
            <a:chOff x="1476753" y="3499669"/>
            <a:chExt cx="4619247" cy="666000"/>
          </a:xfrm>
        </p:grpSpPr>
        <p:sp>
          <p:nvSpPr>
            <p:cNvPr id="106" name="Google Shape;106;p24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065CAB"/>
                  </a:solidFill>
                </a:rPr>
                <a:t>Постановка задачи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4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98100" y="4421587"/>
            <a:ext cx="321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0" name="Google Shape;110;p24"/>
          <p:cNvSpPr/>
          <p:nvPr/>
        </p:nvSpPr>
        <p:spPr>
          <a:xfrm>
            <a:off x="1056107" y="1289672"/>
            <a:ext cx="466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400">
                <a:solidFill>
                  <a:srgbClr val="262626"/>
                </a:solidFill>
              </a:rPr>
              <a:t>Изучить тему работы</a:t>
            </a:r>
            <a:endParaRPr b="1" i="0" sz="1400" u="none" cap="none" strike="noStrike">
              <a:solidFill>
                <a:srgbClr val="262626"/>
              </a:solidFill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6355525" y="1119758"/>
            <a:ext cx="2368500" cy="3440400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anchorCtr="0" anchor="t" bIns="28775" lIns="57550" spcFirstLastPara="1" rIns="57550" wrap="square" tIns="287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Дополнительная информация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24"/>
          <p:cNvGrpSpPr/>
          <p:nvPr/>
        </p:nvGrpSpPr>
        <p:grpSpPr>
          <a:xfrm>
            <a:off x="419091" y="1866950"/>
            <a:ext cx="337606" cy="514448"/>
            <a:chOff x="623996" y="1592262"/>
            <a:chExt cx="333900" cy="508800"/>
          </a:xfrm>
        </p:grpSpPr>
        <p:cxnSp>
          <p:nvCxnSpPr>
            <p:cNvPr id="113" name="Google Shape;113;p24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24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24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" name="Google Shape;116;p24"/>
          <p:cNvGrpSpPr/>
          <p:nvPr/>
        </p:nvGrpSpPr>
        <p:grpSpPr>
          <a:xfrm>
            <a:off x="419091" y="2582460"/>
            <a:ext cx="337606" cy="514448"/>
            <a:chOff x="623996" y="1592262"/>
            <a:chExt cx="333900" cy="508800"/>
          </a:xfrm>
        </p:grpSpPr>
        <p:cxnSp>
          <p:nvCxnSpPr>
            <p:cNvPr id="117" name="Google Shape;117;p24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24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4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0" name="Google Shape;120;p24"/>
          <p:cNvGrpSpPr/>
          <p:nvPr/>
        </p:nvGrpSpPr>
        <p:grpSpPr>
          <a:xfrm>
            <a:off x="419101" y="3325796"/>
            <a:ext cx="337606" cy="514448"/>
            <a:chOff x="623996" y="1592262"/>
            <a:chExt cx="333900" cy="508800"/>
          </a:xfrm>
        </p:grpSpPr>
        <p:cxnSp>
          <p:nvCxnSpPr>
            <p:cNvPr id="121" name="Google Shape;121;p24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24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24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" name="Google Shape;124;p24"/>
          <p:cNvGrpSpPr/>
          <p:nvPr/>
        </p:nvGrpSpPr>
        <p:grpSpPr>
          <a:xfrm>
            <a:off x="419091" y="4037556"/>
            <a:ext cx="337606" cy="514448"/>
            <a:chOff x="623996" y="1592262"/>
            <a:chExt cx="333900" cy="508800"/>
          </a:xfrm>
        </p:grpSpPr>
        <p:cxnSp>
          <p:nvCxnSpPr>
            <p:cNvPr id="125" name="Google Shape;125;p24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24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24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8" name="Google Shape;128;p24"/>
          <p:cNvSpPr/>
          <p:nvPr/>
        </p:nvSpPr>
        <p:spPr>
          <a:xfrm>
            <a:off x="1056107" y="1993822"/>
            <a:ext cx="466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400">
                <a:solidFill>
                  <a:srgbClr val="262626"/>
                </a:solidFill>
              </a:rPr>
              <a:t>Провести разведочный анализ данных и разделить на test и train выборки</a:t>
            </a:r>
            <a:endParaRPr b="1" i="0" sz="1400" u="none" cap="none" strike="noStrike">
              <a:solidFill>
                <a:srgbClr val="262626"/>
              </a:solidFill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632953" y="2054905"/>
            <a:ext cx="8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baseline="30000" i="0" lang="ru" sz="27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30000" i="0" sz="27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1056107" y="2712668"/>
            <a:ext cx="466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400">
                <a:solidFill>
                  <a:srgbClr val="262626"/>
                </a:solidFill>
              </a:rPr>
              <a:t>Выполнить предпроцессинг, подобрать базовую модель</a:t>
            </a:r>
            <a:endParaRPr b="1" i="0" sz="1400" u="none" cap="none" strike="noStrike">
              <a:solidFill>
                <a:srgbClr val="262626"/>
              </a:solidFill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632953" y="2782289"/>
            <a:ext cx="8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baseline="30000" i="0" lang="ru" sz="27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30000" i="0" sz="27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1056107" y="3440379"/>
            <a:ext cx="466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400">
                <a:solidFill>
                  <a:srgbClr val="262626"/>
                </a:solidFill>
              </a:rPr>
              <a:t>Подбор гиперпараметров и отбор лучшей модели</a:t>
            </a:r>
            <a:endParaRPr b="1" sz="1400">
              <a:solidFill>
                <a:srgbClr val="262626"/>
              </a:solidFill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632953" y="3507862"/>
            <a:ext cx="8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ru" sz="1200">
                <a:solidFill>
                  <a:srgbClr val="262626"/>
                </a:solidFill>
              </a:rPr>
              <a:t>4</a:t>
            </a:r>
            <a:endParaRPr b="1" sz="1200">
              <a:solidFill>
                <a:srgbClr val="262626"/>
              </a:solidFill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1037085" y="4167764"/>
            <a:ext cx="4663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ru" sz="1400">
                <a:solidFill>
                  <a:srgbClr val="262626"/>
                </a:solidFill>
              </a:rPr>
              <a:t>Сравнение лучшей и базовой модели, оценка качества лучше модели на train выборке</a:t>
            </a:r>
            <a:endParaRPr b="1" i="0" sz="1400" u="none" cap="none" strike="noStrike">
              <a:solidFill>
                <a:srgbClr val="262626"/>
              </a:solidFill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627617" y="4213730"/>
            <a:ext cx="8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baseline="30000" i="0" lang="ru" sz="27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baseline="30000" i="0" sz="27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24"/>
          <p:cNvGrpSpPr/>
          <p:nvPr/>
        </p:nvGrpSpPr>
        <p:grpSpPr>
          <a:xfrm>
            <a:off x="419091" y="1127728"/>
            <a:ext cx="337606" cy="514448"/>
            <a:chOff x="623996" y="1592262"/>
            <a:chExt cx="333900" cy="508800"/>
          </a:xfrm>
        </p:grpSpPr>
        <p:cxnSp>
          <p:nvCxnSpPr>
            <p:cNvPr id="137" name="Google Shape;137;p24"/>
            <p:cNvCxnSpPr/>
            <p:nvPr/>
          </p:nvCxnSpPr>
          <p:spPr>
            <a:xfrm>
              <a:off x="623996" y="1592262"/>
              <a:ext cx="0" cy="50880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24"/>
            <p:cNvCxnSpPr/>
            <p:nvPr/>
          </p:nvCxnSpPr>
          <p:spPr>
            <a:xfrm>
              <a:off x="623996" y="1592262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623996" y="2093005"/>
              <a:ext cx="333900" cy="0"/>
            </a:xfrm>
            <a:prstGeom prst="straightConnector1">
              <a:avLst/>
            </a:prstGeom>
            <a:noFill/>
            <a:ln cap="flat" cmpd="sng" w="28575">
              <a:solidFill>
                <a:srgbClr val="065CA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" name="Google Shape;140;p24"/>
          <p:cNvSpPr/>
          <p:nvPr/>
        </p:nvSpPr>
        <p:spPr>
          <a:xfrm>
            <a:off x="632953" y="1315683"/>
            <a:ext cx="80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baseline="30000" i="0" lang="ru" sz="27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30000" i="0" sz="2700" u="none" cap="none" strike="noStrike">
              <a:solidFill>
                <a:srgbClr val="065C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0059" y="4547141"/>
            <a:ext cx="621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216413" y="1505310"/>
            <a:ext cx="52434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8775" lIns="57550" spcFirstLastPara="1" rIns="57550" wrap="square" tIns="28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ru" sz="1700">
                <a:solidFill>
                  <a:srgbClr val="262626"/>
                </a:solidFill>
              </a:rPr>
              <a:t>Композиционные материалы</a:t>
            </a:r>
            <a:r>
              <a:rPr lang="ru" sz="1700">
                <a:solidFill>
                  <a:srgbClr val="262626"/>
                </a:solidFill>
              </a:rPr>
              <a:t> - многокомпонентные материалы, состоящие, как правило, из пластичной основы (матрицы), армированной наполнителями, обладающими высокой прочностью, жесткостью и т.д. </a:t>
            </a:r>
            <a:endParaRPr sz="17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1700">
                <a:solidFill>
                  <a:srgbClr val="262626"/>
                </a:solidFill>
              </a:rPr>
              <a:t>Сочетание разнородных веществ приводит к созданию нового материала, свойства которого количественно и качественно отличаются от свойств каждого из его составляющих. </a:t>
            </a:r>
            <a:endParaRPr sz="17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" sz="1700">
                <a:solidFill>
                  <a:srgbClr val="262626"/>
                </a:solidFill>
              </a:rPr>
              <a:t>Использование композитов обычно позволяет уменьшить массу конструкции при сохранении или улучшении ее механических характеристик.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68485" y="1000268"/>
            <a:ext cx="53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Noto Sans Symbols"/>
              <a:buNone/>
            </a:pPr>
            <a:r>
              <a:rPr lang="ru" sz="2000">
                <a:solidFill>
                  <a:srgbClr val="F1BE29"/>
                </a:solidFill>
              </a:rPr>
              <a:t>Прогнозирование конечных свойств композиционных материалов.</a:t>
            </a:r>
            <a:endParaRPr sz="1100"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2375864" y="351970"/>
            <a:ext cx="2876405" cy="499500"/>
            <a:chOff x="1476753" y="3499669"/>
            <a:chExt cx="4619247" cy="666000"/>
          </a:xfrm>
        </p:grpSpPr>
        <p:sp>
          <p:nvSpPr>
            <p:cNvPr id="149" name="Google Shape;149;p25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065CAB"/>
                  </a:solidFill>
                </a:rPr>
                <a:t>Изучение темы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56" y="1968244"/>
            <a:ext cx="3093244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6628566" y="3994500"/>
            <a:ext cx="230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Рис.1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2" type="body"/>
          </p:nvPr>
        </p:nvSpPr>
        <p:spPr>
          <a:xfrm>
            <a:off x="159913" y="1000268"/>
            <a:ext cx="8512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ru" sz="2000"/>
              <a:t>Для модуля упругости при растяжении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159916" y="4843329"/>
            <a:ext cx="321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60" name="Google Shape;160;p26"/>
          <p:cNvGrpSpPr/>
          <p:nvPr/>
        </p:nvGrpSpPr>
        <p:grpSpPr>
          <a:xfrm>
            <a:off x="2375864" y="351970"/>
            <a:ext cx="2876405" cy="499500"/>
            <a:chOff x="1476753" y="3499669"/>
            <a:chExt cx="4619247" cy="666000"/>
          </a:xfrm>
        </p:grpSpPr>
        <p:sp>
          <p:nvSpPr>
            <p:cNvPr id="161" name="Google Shape;161;p26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065CAB"/>
                  </a:solidFill>
                </a:rPr>
                <a:t>Модель №1</a:t>
              </a:r>
              <a:endParaRPr sz="2100">
                <a:solidFill>
                  <a:srgbClr val="065CAB"/>
                </a:solidFill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22333" l="5670" r="46392" t="37935"/>
          <a:stretch/>
        </p:blipFill>
        <p:spPr>
          <a:xfrm>
            <a:off x="159923" y="1724449"/>
            <a:ext cx="3634790" cy="16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74931" y="1450875"/>
            <a:ext cx="126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Open Sans"/>
                <a:ea typeface="Open Sans"/>
                <a:cs typeface="Open Sans"/>
                <a:sym typeface="Open Sans"/>
              </a:rPr>
              <a:t>До подбора: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161756" y="1550006"/>
            <a:ext cx="19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Open Sans"/>
                <a:ea typeface="Open Sans"/>
                <a:cs typeface="Open Sans"/>
                <a:sym typeface="Open Sans"/>
              </a:rPr>
              <a:t>После подбора: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28068" l="13037" r="18985" t="45667"/>
          <a:stretch/>
        </p:blipFill>
        <p:spPr>
          <a:xfrm>
            <a:off x="3938325" y="1956925"/>
            <a:ext cx="4996675" cy="10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37521" l="4598" r="50140" t="49913"/>
          <a:stretch/>
        </p:blipFill>
        <p:spPr>
          <a:xfrm>
            <a:off x="1566675" y="3823800"/>
            <a:ext cx="7045456" cy="10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4749700" y="3388425"/>
            <a:ext cx="16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Open Sans"/>
                <a:ea typeface="Open Sans"/>
                <a:cs typeface="Open Sans"/>
                <a:sym typeface="Open Sans"/>
              </a:rPr>
              <a:t>Итог: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5194844" y="376425"/>
            <a:ext cx="4017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1651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20000"/>
              <a:buNone/>
            </a:pPr>
            <a:r>
              <a:rPr lang="ru" sz="2000"/>
              <a:t>Для прочности при растяжении</a:t>
            </a:r>
            <a:endParaRPr/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153916" y="4948504"/>
            <a:ext cx="321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76" name="Google Shape;176;p27"/>
          <p:cNvGrpSpPr/>
          <p:nvPr/>
        </p:nvGrpSpPr>
        <p:grpSpPr>
          <a:xfrm>
            <a:off x="2375864" y="351970"/>
            <a:ext cx="2876405" cy="499500"/>
            <a:chOff x="1476753" y="3499669"/>
            <a:chExt cx="4619247" cy="666000"/>
          </a:xfrm>
        </p:grpSpPr>
        <p:sp>
          <p:nvSpPr>
            <p:cNvPr id="177" name="Google Shape;177;p27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100">
                  <a:solidFill>
                    <a:srgbClr val="065CAB"/>
                  </a:solidFill>
                </a:rPr>
                <a:t>Модель №2</a:t>
              </a:r>
              <a:endParaRPr sz="2100">
                <a:solidFill>
                  <a:srgbClr val="065CAB"/>
                </a:solidFill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22541" l="7823" r="40122" t="41899"/>
          <a:stretch/>
        </p:blipFill>
        <p:spPr>
          <a:xfrm>
            <a:off x="153926" y="1306037"/>
            <a:ext cx="4017298" cy="15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153931" y="914781"/>
            <a:ext cx="18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Open Sans"/>
                <a:ea typeface="Open Sans"/>
                <a:cs typeface="Open Sans"/>
                <a:sym typeface="Open Sans"/>
              </a:rPr>
              <a:t>До подбора: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618456" y="2417856"/>
            <a:ext cx="19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Open Sans"/>
                <a:ea typeface="Open Sans"/>
                <a:cs typeface="Open Sans"/>
                <a:sym typeface="Open Sans"/>
              </a:rPr>
              <a:t>После подбора: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22870" l="12679" r="18596" t="54142"/>
          <a:stretch/>
        </p:blipFill>
        <p:spPr>
          <a:xfrm>
            <a:off x="3827150" y="2849797"/>
            <a:ext cx="5385000" cy="10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 b="27368" l="6489" r="33640" t="56272"/>
          <a:stretch/>
        </p:blipFill>
        <p:spPr>
          <a:xfrm>
            <a:off x="903450" y="3993488"/>
            <a:ext cx="7222574" cy="111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185775" y="3753700"/>
            <a:ext cx="183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latin typeface="Open Sans"/>
                <a:ea typeface="Open Sans"/>
                <a:cs typeface="Open Sans"/>
                <a:sym typeface="Open Sans"/>
              </a:rPr>
              <a:t>Итог:</a:t>
            </a:r>
            <a:endParaRPr b="1"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2" type="body"/>
          </p:nvPr>
        </p:nvSpPr>
        <p:spPr>
          <a:xfrm>
            <a:off x="159913" y="1000268"/>
            <a:ext cx="8512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ru" sz="2000"/>
              <a:t>Нейросеть</a:t>
            </a:r>
            <a:endParaRPr/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159916" y="4665604"/>
            <a:ext cx="3210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92" name="Google Shape;192;p28"/>
          <p:cNvGrpSpPr/>
          <p:nvPr/>
        </p:nvGrpSpPr>
        <p:grpSpPr>
          <a:xfrm>
            <a:off x="2375864" y="351970"/>
            <a:ext cx="2876405" cy="499500"/>
            <a:chOff x="1476753" y="3499669"/>
            <a:chExt cx="4619247" cy="666000"/>
          </a:xfrm>
        </p:grpSpPr>
        <p:sp>
          <p:nvSpPr>
            <p:cNvPr id="193" name="Google Shape;193;p28"/>
            <p:cNvSpPr/>
            <p:nvPr/>
          </p:nvSpPr>
          <p:spPr>
            <a:xfrm>
              <a:off x="1476753" y="3499669"/>
              <a:ext cx="4619100" cy="6660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ru" sz="2100">
                  <a:solidFill>
                    <a:srgbClr val="065CAB"/>
                  </a:solidFill>
                </a:rPr>
                <a:t>Модель №3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 flipH="1" rot="10800000">
              <a:off x="1476754" y="3499902"/>
              <a:ext cx="76452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65C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 flipH="1">
              <a:off x="6005744" y="3499669"/>
              <a:ext cx="90256" cy="665767"/>
            </a:xfrm>
            <a:custGeom>
              <a:rect b="b" l="l" r="r" t="t"/>
              <a:pathLst>
                <a:path extrusionOk="0" h="424732" w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cap="flat" cmpd="sng" w="16500">
              <a:solidFill>
                <a:srgbClr val="0046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65CA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353" y="2405111"/>
            <a:ext cx="4343399" cy="135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19" y="1100869"/>
            <a:ext cx="4343382" cy="135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106" y="1070466"/>
            <a:ext cx="4537889" cy="141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6">
            <a:alphaModFix/>
          </a:blip>
          <a:srcRect b="23068" l="5916" r="34918" t="52933"/>
          <a:stretch/>
        </p:blipFill>
        <p:spPr>
          <a:xfrm>
            <a:off x="334499" y="2650875"/>
            <a:ext cx="4271606" cy="97451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2498813" y="4178194"/>
            <a:ext cx="399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5608594" y="351975"/>
            <a:ext cx="3297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latin typeface="Open Sans"/>
                <a:ea typeface="Open Sans"/>
                <a:cs typeface="Open Sans"/>
                <a:sym typeface="Open Sans"/>
              </a:rPr>
              <a:t>Нейросеть из библиотеки Tensorflow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235340" y="1165813"/>
            <a:ext cx="6298200" cy="32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"/>
              <a:t>Тестирование модели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183541" y="4655754"/>
            <a:ext cx="321000" cy="15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32257" l="3782" r="49462" t="52604"/>
          <a:stretch/>
        </p:blipFill>
        <p:spPr>
          <a:xfrm>
            <a:off x="3593575" y="1557450"/>
            <a:ext cx="4958002" cy="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b="41422" l="1795" r="44431" t="46059"/>
          <a:stretch/>
        </p:blipFill>
        <p:spPr>
          <a:xfrm>
            <a:off x="3476323" y="3003397"/>
            <a:ext cx="5179699" cy="6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 b="37938" l="4107" r="40463" t="49481"/>
          <a:stretch/>
        </p:blipFill>
        <p:spPr>
          <a:xfrm>
            <a:off x="3348731" y="3988437"/>
            <a:ext cx="5645232" cy="7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958725" y="1947050"/>
            <a:ext cx="25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504550" y="1710100"/>
            <a:ext cx="223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Анализируя данную работу, можно сделать вывод,  что был получен отрицательный исход.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Это может быть связано с тем,что данные были заранее </a:t>
            </a:r>
            <a:r>
              <a:rPr lang="ru">
                <a:latin typeface="Open Sans"/>
                <a:ea typeface="Open Sans"/>
                <a:cs typeface="Open Sans"/>
                <a:sym typeface="Open Sans"/>
              </a:rPr>
              <a:t>подготовлены</a:t>
            </a:r>
            <a:r>
              <a:rPr lang="ru">
                <a:latin typeface="Open Sans"/>
                <a:ea typeface="Open Sans"/>
                <a:cs typeface="Open Sans"/>
                <a:sym typeface="Open Sans"/>
              </a:rPr>
              <a:t>, а также мой малый практический опыт.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